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Economica"/>
      <p:regular r:id="rId22"/>
      <p:bold r:id="rId23"/>
      <p:italic r:id="rId24"/>
      <p:boldItalic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0" roundtripDataSignature="AMtx7mirpqSm6RfAwHDoLyw06a5HkKmd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617C5AD-8161-4401-A592-F55D5AE45399}">
  <a:tblStyle styleId="{7617C5AD-8161-4401-A592-F55D5AE4539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Economica-regular.fntdata"/><Relationship Id="rId21" Type="http://schemas.openxmlformats.org/officeDocument/2006/relationships/slide" Target="slides/slide15.xml"/><Relationship Id="rId24" Type="http://schemas.openxmlformats.org/officeDocument/2006/relationships/font" Target="fonts/Economica-italic.fntdata"/><Relationship Id="rId23" Type="http://schemas.openxmlformats.org/officeDocument/2006/relationships/font" Target="fonts/Economic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-regular.fntdata"/><Relationship Id="rId25" Type="http://schemas.openxmlformats.org/officeDocument/2006/relationships/font" Target="fonts/Economica-boldItalic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7471b2727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7471b272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2e8f7110a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252e8f7110a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f63d2b1e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24f63d2b1e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52aa63ca75_0_32:notes"/>
          <p:cNvSpPr txBox="1"/>
          <p:nvPr>
            <p:ph idx="1" type="body"/>
          </p:nvPr>
        </p:nvSpPr>
        <p:spPr>
          <a:xfrm>
            <a:off x="685800" y="4401256"/>
            <a:ext cx="5486400" cy="3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" name="Google Shape;69;g252aa63ca75_0_32:notes"/>
          <p:cNvSpPr/>
          <p:nvPr>
            <p:ph idx="2" type="sldImg"/>
          </p:nvPr>
        </p:nvSpPr>
        <p:spPr>
          <a:xfrm>
            <a:off x="2271713" y="1143000"/>
            <a:ext cx="2314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aa63ca75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252aa63ca7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52aa63ca7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252aa63ca7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f63d2b1e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24f63d2b1e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showMasterSp="0" type="obj">
  <p:cSld name="OBJECT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52aa63ca75_0_80"/>
          <p:cNvSpPr txBox="1"/>
          <p:nvPr>
            <p:ph idx="11" type="ftr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252aa63ca75_0_80"/>
          <p:cNvSpPr txBox="1"/>
          <p:nvPr>
            <p:ph idx="10" type="dt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252aa63ca75_0_80"/>
          <p:cNvSpPr txBox="1"/>
          <p:nvPr>
            <p:ph idx="12" type="sldNum"/>
          </p:nvPr>
        </p:nvSpPr>
        <p:spPr>
          <a:xfrm>
            <a:off x="6583680" y="4783455"/>
            <a:ext cx="2103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4" name="Google Shape;5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2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22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0" name="Google Shape;20;p13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" name="Google Shape;21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3" name="Google Shape;2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6" name="Google Shape;26;p15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7" name="Google Shape;27;p15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9" name="Google Shape;39;p18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47;p2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20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9" name="Google Shape;49;p20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50" name="Google Shape;50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11.jpg"/><Relationship Id="rId5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26.png"/><Relationship Id="rId5" Type="http://schemas.openxmlformats.org/officeDocument/2006/relationships/image" Target="../media/image18.png"/><Relationship Id="rId6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classroom.google.com/c/NjAxNDY4NDc0OTc4?cjc=hun5zgj" TargetMode="External"/><Relationship Id="rId4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Relationship Id="rId4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lck.ru/34T9xP" TargetMode="External"/><Relationship Id="rId4" Type="http://schemas.openxmlformats.org/officeDocument/2006/relationships/hyperlink" Target="mailto:nataxavangard@yandex.ru" TargetMode="External"/><Relationship Id="rId9" Type="http://schemas.openxmlformats.org/officeDocument/2006/relationships/image" Target="../media/image12.png"/><Relationship Id="rId5" Type="http://schemas.openxmlformats.org/officeDocument/2006/relationships/hyperlink" Target="https://wordwall.net/ru/resource/24300547" TargetMode="External"/><Relationship Id="rId6" Type="http://schemas.openxmlformats.org/officeDocument/2006/relationships/hyperlink" Target="https://wordwall.net/ru/resource/24256938" TargetMode="External"/><Relationship Id="rId7" Type="http://schemas.openxmlformats.org/officeDocument/2006/relationships/hyperlink" Target="https://wordwall.net/ru/resource/28972624" TargetMode="External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25.jpg"/><Relationship Id="rId5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g27471b2727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2e8f7110a_1_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48" name="Google Shape;148;g252e8f7110a_1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9375" y="65625"/>
            <a:ext cx="3905250" cy="92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252e8f7110a_1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4749" y="914850"/>
            <a:ext cx="3154100" cy="397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52e8f7110a_1_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91500" y="986100"/>
            <a:ext cx="407855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4f63d2b1e7_0_1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Оценка эффективности программы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24f63d2b1e7_0_1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graphicFrame>
        <p:nvGraphicFramePr>
          <p:cNvPr id="157" name="Google Shape;157;g24f63d2b1e7_0_11"/>
          <p:cNvGraphicFramePr/>
          <p:nvPr/>
        </p:nvGraphicFramePr>
        <p:xfrm>
          <a:off x="354325" y="124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{7617C5AD-8161-4401-A592-F55D5AE45399}</a:tableStyleId>
              </a:tblPr>
              <a:tblGrid>
                <a:gridCol w="3306425"/>
                <a:gridCol w="2558125"/>
                <a:gridCol w="2558125"/>
              </a:tblGrid>
              <a:tr h="77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/>
                        <a:t>Человеко-ориентированный подход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</a:rPr>
                        <a:t>Обратная связь в чате и </a:t>
                      </a:r>
                      <a:endParaRPr sz="1300" u="none" cap="none" strike="noStrike">
                        <a:solidFill>
                          <a:srgbClr val="1F1F1F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</a:rPr>
                        <a:t>в комментариях </a:t>
                      </a:r>
                      <a:endParaRPr sz="1300" u="none" cap="none" strike="noStrike">
                        <a:solidFill>
                          <a:srgbClr val="1F1F1F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</a:rPr>
                        <a:t>к модулям курса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</a:rPr>
                        <a:t>Вручную (активность пользователей в рабочем чате) 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1F1F1F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</a:rPr>
                        <a:t>Ориентация на измеримый результат 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</a:rPr>
                        <a:t>Выполнение всех заданий курса/ качество проверки </a:t>
                      </a:r>
                      <a:endParaRPr sz="1300" u="none" cap="none" strike="noStrike">
                        <a:solidFill>
                          <a:srgbClr val="1F1F1F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</a:rPr>
                        <a:t>и обратная связь 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1F1F1F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</a:rPr>
                        <a:t>COR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1F1F1F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</a:rPr>
                        <a:t>Качество учебного контента 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</a:rPr>
                        <a:t>Количество просмотров/ отклик пользователей </a:t>
                      </a:r>
                      <a:endParaRPr sz="1300" u="none" cap="none" strike="noStrike">
                        <a:solidFill>
                          <a:srgbClr val="1F1F1F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</a:rPr>
                        <a:t>(лайки, опросы по шкале) 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1F1F1F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</a:rPr>
                        <a:t>CSAT 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5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1F1F1F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</a:rPr>
                        <a:t>Достижение финальной цели</a:t>
                      </a:r>
                      <a:endParaRPr sz="1300" u="none" cap="none" strike="noStrike">
                        <a:solidFill>
                          <a:srgbClr val="1F1F1F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</a:rPr>
                        <a:t>Оправдание ожиданий, сохранение мотивации, лояльность и приверженность 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1F1F1F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</a:rPr>
                        <a:t>Transformation Rate 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8" name="Google Shape;158;g24f63d2b1e7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25" y="3670670"/>
            <a:ext cx="600549" cy="52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4f63d2b1e7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338625"/>
            <a:ext cx="600550" cy="6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4f63d2b1e7_0_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075" y="2943125"/>
            <a:ext cx="525051" cy="52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4f63d2b1e7_0_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363" y="2164175"/>
            <a:ext cx="488475" cy="48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/>
          <p:nvPr>
            <p:ph type="title"/>
          </p:nvPr>
        </p:nvSpPr>
        <p:spPr>
          <a:xfrm>
            <a:off x="341825" y="0"/>
            <a:ext cx="8520600" cy="56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6666"/>
              <a:buNone/>
            </a:pPr>
            <a:r>
              <a:rPr lang="ru" sz="2500">
                <a:latin typeface="Arial"/>
                <a:ea typeface="Arial"/>
                <a:cs typeface="Arial"/>
                <a:sym typeface="Arial"/>
              </a:rPr>
              <a:t>Модули курса (было-стало)</a:t>
            </a:r>
            <a:r>
              <a:rPr lang="ru" sz="3600"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7" name="Google Shape;167;p7"/>
          <p:cNvGraphicFramePr/>
          <p:nvPr/>
        </p:nvGraphicFramePr>
        <p:xfrm>
          <a:off x="1164350" y="5601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{7617C5AD-8161-4401-A592-F55D5AE45399}</a:tableStyleId>
              </a:tblPr>
              <a:tblGrid>
                <a:gridCol w="3582050"/>
                <a:gridCol w="3582050"/>
              </a:tblGrid>
              <a:tr h="534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200" u="none" cap="none" strike="noStrike"/>
                        <a:t>Первая версия 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R cap="flat" cmpd="sng" w="9525">
                      <a:solidFill>
                        <a:srgbClr val="B6D7A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200" u="none" cap="none" strike="noStrike"/>
                        <a:t>Вторая версия 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200" u="none" cap="none" strike="noStrike"/>
                        <a:t>(при реализации пилотного запуска)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B6D7A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6D7A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6D7A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6D7A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77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200" u="none" cap="none" strike="noStrike"/>
                        <a:t>Особенности формирования портфолио педагогических работников в образовательных организациях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 u="none" cap="none" strike="noStrike">
                          <a:solidFill>
                            <a:schemeClr val="dk1"/>
                          </a:solidFill>
                        </a:rPr>
                        <a:t>1. Особенности формирования портфолио педагогических работников в образовательных организациях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B6D7A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77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200" u="none" cap="none" strike="noStrike"/>
                        <a:t>Нормативно-правовые основания создания портфолио педагогических работников 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200" u="none" cap="none" strike="noStrike">
                          <a:solidFill>
                            <a:schemeClr val="dk1"/>
                          </a:solidFill>
                        </a:rPr>
                        <a:t>2. Нормативно-правовые основания создания портфолио педагогических работников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571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200" u="none" cap="none" strike="noStrike"/>
                        <a:t>Цифровое портфолио педагога как условие профессионального роста 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200" u="none" cap="none" strike="noStrike">
                          <a:solidFill>
                            <a:schemeClr val="dk1"/>
                          </a:solidFill>
                        </a:rPr>
                        <a:t>3. Цифровое портфолио педагога как условие профессионального роста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1172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200" u="none" cap="none" strike="noStrike"/>
                        <a:t>Образовательный стартап «Интенсив в квадрате»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200" u="none" cap="none" strike="noStrike">
                          <a:solidFill>
                            <a:schemeClr val="dk1"/>
                          </a:solidFill>
                        </a:rPr>
                        <a:t>4. Создание профессионального сайта/ площадки в социальных сетях/ портфолио педагога для размещения на сайте общеобразовательной организации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571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200" u="none" cap="none" strike="noStrike"/>
                        <a:t>Как портфолио соотносится с имиджем педагога?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200" u="none" cap="none" strike="noStrike">
                          <a:solidFill>
                            <a:schemeClr val="dk1"/>
                          </a:solidFill>
                        </a:rPr>
                        <a:t>5. Итоговое задание (подробная инструкция)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80"/>
              <a:buNone/>
            </a:pPr>
            <a:r>
              <a:rPr lang="ru" sz="2180"/>
              <a:t>Курс оформлен на Google Classroom</a:t>
            </a:r>
            <a:endParaRPr sz="218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80"/>
              <a:buNone/>
            </a:pPr>
            <a:r>
              <a:rPr lang="ru" sz="2180"/>
              <a:t>Ссылка на курс: </a:t>
            </a:r>
            <a:r>
              <a:rPr lang="ru" sz="2180" u="sng">
                <a:solidFill>
                  <a:schemeClr val="hlink"/>
                </a:solidFill>
                <a:hlinkClick r:id="rId3"/>
              </a:rPr>
              <a:t>https://classroom.google.com/c/NjAxNDY4NDc0OTc4?cjc=hun5zgj</a:t>
            </a:r>
            <a:r>
              <a:rPr lang="ru" sz="2180"/>
              <a:t> </a:t>
            </a:r>
            <a:endParaRPr sz="2180"/>
          </a:p>
        </p:txBody>
      </p:sp>
      <p:sp>
        <p:nvSpPr>
          <p:cNvPr id="173" name="Google Shape;173;p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74" name="Google Shape;17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450" y="1147237"/>
            <a:ext cx="9144000" cy="4915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/>
          </a:p>
        </p:txBody>
      </p:sp>
      <p:sp>
        <p:nvSpPr>
          <p:cNvPr id="180" name="Google Shape;180;p1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81" name="Google Shape;18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4800" y="181862"/>
            <a:ext cx="2262850" cy="490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7225" y="241550"/>
            <a:ext cx="2237819" cy="48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/>
          </a:p>
        </p:txBody>
      </p:sp>
      <p:sp>
        <p:nvSpPr>
          <p:cNvPr id="188" name="Google Shape;188;p1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89" name="Google Shape;18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875" y="163575"/>
            <a:ext cx="3376599" cy="4684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5056" y="173075"/>
            <a:ext cx="3314069" cy="4665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2aa63ca75_0_32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" sz="16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                  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" sz="16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                ОБЩИЕ СВЕДЕНИЯ ОБ АВТОРЕ КУРСА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                        </a:t>
            </a:r>
            <a:endParaRPr b="1" i="0" sz="12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                        Ф.И.О.: Малышева Наталья Михайловна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                        Должность: учитель начальных классов 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                        Образовательная организация: МБОУ «Андринская СОШ»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                        Образование: Лесосибирский педагогический институт (филиал СФУ), 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                        Педагогическое образование (бакалавриат)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                        Общий стаж/ стаж в ОО:  6 лет/ 4 года 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                        Контактная информация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                        Страница педагога: </a:t>
            </a:r>
            <a:r>
              <a:rPr b="1" i="0" lang="ru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https://clck.ru/34T9xP</a:t>
            </a:r>
            <a:r>
              <a:rPr b="1" i="0" lang="ru" sz="12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1200" u="none" cap="none" strike="noStrike">
              <a:solidFill>
                <a:srgbClr val="4944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                        Эл. почта: </a:t>
            </a:r>
            <a:r>
              <a:rPr b="1" i="0" lang="ru" sz="1200" u="sng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nataxavangard@yandex.ru</a:t>
            </a:r>
            <a:r>
              <a:rPr b="1" i="0" lang="ru" sz="12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                        Ссылки на игровой контент: 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                        </a:t>
            </a:r>
            <a:r>
              <a:rPr b="1" i="0" lang="ru" sz="1200" u="sng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https://wordwall.net/ru/resource/24300547</a:t>
            </a:r>
            <a:r>
              <a:rPr b="1" i="0" lang="ru" sz="12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                        </a:t>
            </a:r>
            <a:r>
              <a:rPr b="1" i="0" lang="ru" sz="1200" u="sng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https://wordwall.net/ru/resource/24256938</a:t>
            </a:r>
            <a:r>
              <a:rPr b="1" i="0" lang="ru" sz="12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                        </a:t>
            </a:r>
            <a:r>
              <a:rPr b="1" i="0" lang="ru" sz="1200" u="sng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https://wordwall.net/ru/resource/28972624</a:t>
            </a:r>
            <a:r>
              <a:rPr b="1" i="0" lang="ru" sz="12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g252aa63ca75_0_32"/>
          <p:cNvGrpSpPr/>
          <p:nvPr/>
        </p:nvGrpSpPr>
        <p:grpSpPr>
          <a:xfrm rot="-5400000">
            <a:off x="342434" y="533483"/>
            <a:ext cx="146622" cy="480648"/>
            <a:chOff x="13050108" y="8196641"/>
            <a:chExt cx="253365" cy="714399"/>
          </a:xfrm>
        </p:grpSpPr>
        <p:pic>
          <p:nvPicPr>
            <p:cNvPr id="73" name="Google Shape;73;g252aa63ca75_0_3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3050197" y="8678169"/>
              <a:ext cx="252720" cy="232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g252aa63ca75_0_32"/>
            <p:cNvSpPr/>
            <p:nvPr/>
          </p:nvSpPr>
          <p:spPr>
            <a:xfrm>
              <a:off x="13067690" y="8214487"/>
              <a:ext cx="217805" cy="517525"/>
            </a:xfrm>
            <a:custGeom>
              <a:rect b="b" l="l" r="r" t="t"/>
              <a:pathLst>
                <a:path extrusionOk="0" h="517525" w="217805">
                  <a:moveTo>
                    <a:pt x="209565" y="517218"/>
                  </a:moveTo>
                  <a:lnTo>
                    <a:pt x="17657" y="517218"/>
                  </a:lnTo>
                  <a:lnTo>
                    <a:pt x="8168" y="517218"/>
                  </a:lnTo>
                  <a:lnTo>
                    <a:pt x="392" y="509575"/>
                  </a:lnTo>
                  <a:lnTo>
                    <a:pt x="0" y="497380"/>
                  </a:lnTo>
                  <a:lnTo>
                    <a:pt x="0" y="110500"/>
                  </a:lnTo>
                  <a:lnTo>
                    <a:pt x="8568" y="67529"/>
                  </a:lnTo>
                  <a:lnTo>
                    <a:pt x="31922" y="32401"/>
                  </a:lnTo>
                  <a:lnTo>
                    <a:pt x="66531" y="8697"/>
                  </a:lnTo>
                  <a:lnTo>
                    <a:pt x="108867" y="0"/>
                  </a:lnTo>
                  <a:lnTo>
                    <a:pt x="151202" y="8697"/>
                  </a:lnTo>
                  <a:lnTo>
                    <a:pt x="185811" y="32401"/>
                  </a:lnTo>
                  <a:lnTo>
                    <a:pt x="209165" y="67529"/>
                  </a:lnTo>
                  <a:lnTo>
                    <a:pt x="217734" y="110500"/>
                  </a:lnTo>
                  <a:lnTo>
                    <a:pt x="217734" y="497380"/>
                  </a:lnTo>
                  <a:lnTo>
                    <a:pt x="217344" y="509575"/>
                  </a:lnTo>
                  <a:lnTo>
                    <a:pt x="209565" y="5172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g252aa63ca75_0_32"/>
            <p:cNvSpPr/>
            <p:nvPr/>
          </p:nvSpPr>
          <p:spPr>
            <a:xfrm>
              <a:off x="13050108" y="8196641"/>
              <a:ext cx="253365" cy="553084"/>
            </a:xfrm>
            <a:custGeom>
              <a:rect b="b" l="l" r="r" t="t"/>
              <a:pathLst>
                <a:path extrusionOk="0" h="553084" w="253365">
                  <a:moveTo>
                    <a:pt x="217655" y="552910"/>
                  </a:moveTo>
                  <a:lnTo>
                    <a:pt x="35239" y="552910"/>
                  </a:lnTo>
                  <a:lnTo>
                    <a:pt x="21828" y="550221"/>
                  </a:lnTo>
                  <a:lnTo>
                    <a:pt x="10780" y="542861"/>
                  </a:lnTo>
                  <a:lnTo>
                    <a:pt x="3176" y="531892"/>
                  </a:lnTo>
                  <a:lnTo>
                    <a:pt x="94" y="518374"/>
                  </a:lnTo>
                  <a:lnTo>
                    <a:pt x="0" y="128345"/>
                  </a:lnTo>
                  <a:lnTo>
                    <a:pt x="9952" y="78435"/>
                  </a:lnTo>
                  <a:lnTo>
                    <a:pt x="37077" y="37634"/>
                  </a:lnTo>
                  <a:lnTo>
                    <a:pt x="77276" y="10101"/>
                  </a:lnTo>
                  <a:lnTo>
                    <a:pt x="126448" y="0"/>
                  </a:lnTo>
                  <a:lnTo>
                    <a:pt x="175621" y="10101"/>
                  </a:lnTo>
                  <a:lnTo>
                    <a:pt x="212983" y="35691"/>
                  </a:lnTo>
                  <a:lnTo>
                    <a:pt x="126448" y="35691"/>
                  </a:lnTo>
                  <a:lnTo>
                    <a:pt x="90917" y="42972"/>
                  </a:lnTo>
                  <a:lnTo>
                    <a:pt x="61902" y="62829"/>
                  </a:lnTo>
                  <a:lnTo>
                    <a:pt x="42338" y="92281"/>
                  </a:lnTo>
                  <a:lnTo>
                    <a:pt x="35163" y="128345"/>
                  </a:lnTo>
                  <a:lnTo>
                    <a:pt x="35239" y="517218"/>
                  </a:lnTo>
                  <a:lnTo>
                    <a:pt x="252837" y="517218"/>
                  </a:lnTo>
                  <a:lnTo>
                    <a:pt x="252800" y="518374"/>
                  </a:lnTo>
                  <a:lnTo>
                    <a:pt x="249718" y="531892"/>
                  </a:lnTo>
                  <a:lnTo>
                    <a:pt x="242114" y="542861"/>
                  </a:lnTo>
                  <a:lnTo>
                    <a:pt x="231066" y="550221"/>
                  </a:lnTo>
                  <a:lnTo>
                    <a:pt x="217655" y="552910"/>
                  </a:lnTo>
                  <a:close/>
                </a:path>
                <a:path extrusionOk="0" h="553084" w="253365">
                  <a:moveTo>
                    <a:pt x="252837" y="517218"/>
                  </a:moveTo>
                  <a:lnTo>
                    <a:pt x="217658" y="517218"/>
                  </a:lnTo>
                  <a:lnTo>
                    <a:pt x="217734" y="128345"/>
                  </a:lnTo>
                  <a:lnTo>
                    <a:pt x="210560" y="92279"/>
                  </a:lnTo>
                  <a:lnTo>
                    <a:pt x="190996" y="62828"/>
                  </a:lnTo>
                  <a:lnTo>
                    <a:pt x="161980" y="42972"/>
                  </a:lnTo>
                  <a:lnTo>
                    <a:pt x="126448" y="35691"/>
                  </a:lnTo>
                  <a:lnTo>
                    <a:pt x="212983" y="35691"/>
                  </a:lnTo>
                  <a:lnTo>
                    <a:pt x="215819" y="37634"/>
                  </a:lnTo>
                  <a:lnTo>
                    <a:pt x="242944" y="78435"/>
                  </a:lnTo>
                  <a:lnTo>
                    <a:pt x="252895" y="128345"/>
                  </a:lnTo>
                  <a:lnTo>
                    <a:pt x="252837" y="517218"/>
                  </a:lnTo>
                  <a:close/>
                </a:path>
              </a:pathLst>
            </a:custGeom>
            <a:solidFill>
              <a:srgbClr val="13110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6" name="Google Shape;76;g252aa63ca75_0_3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3050108" y="8196641"/>
              <a:ext cx="252895" cy="217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g252aa63ca75_0_32"/>
            <p:cNvSpPr/>
            <p:nvPr/>
          </p:nvSpPr>
          <p:spPr>
            <a:xfrm>
              <a:off x="13067847" y="8396210"/>
              <a:ext cx="84455" cy="335915"/>
            </a:xfrm>
            <a:custGeom>
              <a:rect b="b" l="l" r="r" t="t"/>
              <a:pathLst>
                <a:path extrusionOk="0" h="335915" w="84455">
                  <a:moveTo>
                    <a:pt x="76264" y="335495"/>
                  </a:moveTo>
                  <a:lnTo>
                    <a:pt x="17600" y="335495"/>
                  </a:lnTo>
                  <a:lnTo>
                    <a:pt x="7947" y="335495"/>
                  </a:lnTo>
                  <a:lnTo>
                    <a:pt x="97" y="327593"/>
                  </a:lnTo>
                  <a:lnTo>
                    <a:pt x="0" y="314679"/>
                  </a:lnTo>
                  <a:lnTo>
                    <a:pt x="0" y="7989"/>
                  </a:lnTo>
                  <a:lnTo>
                    <a:pt x="7871" y="0"/>
                  </a:lnTo>
                  <a:lnTo>
                    <a:pt x="76340" y="0"/>
                  </a:lnTo>
                  <a:lnTo>
                    <a:pt x="84211" y="7989"/>
                  </a:lnTo>
                  <a:lnTo>
                    <a:pt x="84192" y="317795"/>
                  </a:lnTo>
                  <a:lnTo>
                    <a:pt x="84114" y="327593"/>
                  </a:lnTo>
                  <a:lnTo>
                    <a:pt x="76264" y="3354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g252aa63ca75_0_32"/>
            <p:cNvSpPr/>
            <p:nvPr/>
          </p:nvSpPr>
          <p:spPr>
            <a:xfrm>
              <a:off x="13050263" y="8378365"/>
              <a:ext cx="119380" cy="371475"/>
            </a:xfrm>
            <a:custGeom>
              <a:rect b="b" l="l" r="r" t="t"/>
              <a:pathLst>
                <a:path extrusionOk="0" h="371475" w="119380">
                  <a:moveTo>
                    <a:pt x="84190" y="371183"/>
                  </a:moveTo>
                  <a:lnTo>
                    <a:pt x="35182" y="371183"/>
                  </a:lnTo>
                  <a:lnTo>
                    <a:pt x="21563" y="368408"/>
                  </a:lnTo>
                  <a:lnTo>
                    <a:pt x="10418" y="360831"/>
                  </a:lnTo>
                  <a:lnTo>
                    <a:pt x="2863" y="349580"/>
                  </a:lnTo>
                  <a:lnTo>
                    <a:pt x="18" y="335780"/>
                  </a:lnTo>
                  <a:lnTo>
                    <a:pt x="0" y="35691"/>
                  </a:lnTo>
                  <a:lnTo>
                    <a:pt x="2763" y="21798"/>
                  </a:lnTo>
                  <a:lnTo>
                    <a:pt x="10298" y="10453"/>
                  </a:lnTo>
                  <a:lnTo>
                    <a:pt x="21476" y="2804"/>
                  </a:lnTo>
                  <a:lnTo>
                    <a:pt x="35163" y="0"/>
                  </a:lnTo>
                  <a:lnTo>
                    <a:pt x="84211" y="0"/>
                  </a:lnTo>
                  <a:lnTo>
                    <a:pt x="97899" y="2805"/>
                  </a:lnTo>
                  <a:lnTo>
                    <a:pt x="109076" y="10454"/>
                  </a:lnTo>
                  <a:lnTo>
                    <a:pt x="116611" y="21799"/>
                  </a:lnTo>
                  <a:lnTo>
                    <a:pt x="119372" y="35691"/>
                  </a:lnTo>
                  <a:lnTo>
                    <a:pt x="35166" y="35691"/>
                  </a:lnTo>
                  <a:lnTo>
                    <a:pt x="35185" y="335492"/>
                  </a:lnTo>
                  <a:lnTo>
                    <a:pt x="119356" y="335492"/>
                  </a:lnTo>
                  <a:lnTo>
                    <a:pt x="119353" y="335780"/>
                  </a:lnTo>
                  <a:lnTo>
                    <a:pt x="116508" y="349581"/>
                  </a:lnTo>
                  <a:lnTo>
                    <a:pt x="108954" y="360832"/>
                  </a:lnTo>
                  <a:lnTo>
                    <a:pt x="97808" y="368408"/>
                  </a:lnTo>
                  <a:lnTo>
                    <a:pt x="84190" y="371183"/>
                  </a:lnTo>
                  <a:close/>
                </a:path>
                <a:path extrusionOk="0" h="371475" w="119380">
                  <a:moveTo>
                    <a:pt x="119356" y="335492"/>
                  </a:moveTo>
                  <a:lnTo>
                    <a:pt x="84192" y="335492"/>
                  </a:lnTo>
                  <a:lnTo>
                    <a:pt x="84211" y="35691"/>
                  </a:lnTo>
                  <a:lnTo>
                    <a:pt x="119372" y="35691"/>
                  </a:lnTo>
                  <a:lnTo>
                    <a:pt x="119356" y="335492"/>
                  </a:lnTo>
                  <a:close/>
                </a:path>
              </a:pathLst>
            </a:custGeom>
            <a:solidFill>
              <a:srgbClr val="13110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9" name="Google Shape;79;g252aa63ca75_0_3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369586" y="2856010"/>
            <a:ext cx="2774415" cy="228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252aa63ca75_0_3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940152" y="-38743"/>
            <a:ext cx="3012331" cy="3012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2aa63ca75_0_88"/>
          <p:cNvSpPr txBox="1"/>
          <p:nvPr/>
        </p:nvSpPr>
        <p:spPr>
          <a:xfrm>
            <a:off x="2299175" y="742700"/>
            <a:ext cx="4875000" cy="17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66"/>
              <a:buFont typeface="Arial"/>
              <a:buNone/>
            </a:pPr>
            <a:r>
              <a:rPr b="1" i="0" lang="ru" sz="25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Разработка курса </a:t>
            </a:r>
            <a:endParaRPr b="1" i="0" sz="25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6"/>
              <a:buFont typeface="Arial"/>
              <a:buNone/>
            </a:pPr>
            <a:r>
              <a:rPr b="1" i="0" lang="ru" sz="256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“Цифровое портфолио - имиджевая составляющая современного педагога”</a:t>
            </a:r>
            <a:endParaRPr b="1" i="0" sz="25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g252aa63ca75_0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8888" y="2726888"/>
            <a:ext cx="6524625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ru"/>
              <a:t>Боль</a:t>
            </a:r>
            <a:endParaRPr/>
          </a:p>
        </p:txBody>
      </p:sp>
      <p:pic>
        <p:nvPicPr>
          <p:cNvPr id="92" name="Google Shape;9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9825" y="1848800"/>
            <a:ext cx="2090849" cy="30931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4"/>
          <p:cNvSpPr txBox="1"/>
          <p:nvPr/>
        </p:nvSpPr>
        <p:spPr>
          <a:xfrm>
            <a:off x="3578475" y="765775"/>
            <a:ext cx="30000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rgbClr val="1F1F1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Зачем собирать материалы?</a:t>
            </a:r>
            <a:endParaRPr b="0" i="0" sz="2000" u="none" cap="none" strike="noStrike">
              <a:solidFill>
                <a:srgbClr val="1F1F1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830425" y="1612375"/>
            <a:ext cx="30000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rgbClr val="1F1F1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Зачем </a:t>
            </a:r>
            <a:endParaRPr b="0" i="0" sz="2000" u="none" cap="none" strike="noStrike">
              <a:solidFill>
                <a:srgbClr val="1F1F1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rgbClr val="1F1F1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структурировать?</a:t>
            </a:r>
            <a:endParaRPr b="0" i="0" sz="2000" u="none" cap="none" strike="noStrike">
              <a:solidFill>
                <a:srgbClr val="1F1F1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353950" y="2697000"/>
            <a:ext cx="30000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rgbClr val="1F1F1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чем польза </a:t>
            </a:r>
            <a:endParaRPr b="0" i="0" sz="2000" u="none" cap="none" strike="noStrike">
              <a:solidFill>
                <a:srgbClr val="1F1F1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rgbClr val="1F1F1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цифрового портфолио? </a:t>
            </a:r>
            <a:endParaRPr b="0" i="0" sz="2000" u="none" cap="none" strike="noStrike">
              <a:solidFill>
                <a:srgbClr val="1F1F1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4"/>
          <p:cNvSpPr txBox="1"/>
          <p:nvPr/>
        </p:nvSpPr>
        <p:spPr>
          <a:xfrm>
            <a:off x="5497400" y="3543600"/>
            <a:ext cx="30000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rgbClr val="1F1F1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Как и где </a:t>
            </a:r>
            <a:endParaRPr b="0" i="0" sz="2000" u="none" cap="none" strike="noStrike">
              <a:solidFill>
                <a:srgbClr val="1F1F1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rgbClr val="1F1F1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его создавать?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 txBox="1"/>
          <p:nvPr/>
        </p:nvSpPr>
        <p:spPr>
          <a:xfrm>
            <a:off x="1060400" y="3841350"/>
            <a:ext cx="30000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rgbClr val="1F1F1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Причем здесь </a:t>
            </a:r>
            <a:endParaRPr b="0" i="0" sz="2000" u="none" cap="none" strike="noStrike">
              <a:solidFill>
                <a:srgbClr val="1F1F1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rgbClr val="1F1F1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имидж педагога?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"/>
          <p:cNvSpPr txBox="1"/>
          <p:nvPr/>
        </p:nvSpPr>
        <p:spPr>
          <a:xfrm>
            <a:off x="5678150" y="1977675"/>
            <a:ext cx="3000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rgbClr val="1F1F1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Каковы преимущества цифрового перед бумажным? </a:t>
            </a:r>
            <a:endParaRPr b="0" i="0" sz="2000" u="none" cap="none" strike="noStrike">
              <a:solidFill>
                <a:srgbClr val="1F1F1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52aa63ca75_0_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80">
                <a:latin typeface="Arial"/>
                <a:ea typeface="Arial"/>
                <a:cs typeface="Arial"/>
                <a:sym typeface="Arial"/>
              </a:rPr>
              <a:t>Почему курс выигрывает </a:t>
            </a:r>
            <a:endParaRPr sz="288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80">
                <a:latin typeface="Arial"/>
                <a:ea typeface="Arial"/>
                <a:cs typeface="Arial"/>
                <a:sym typeface="Arial"/>
              </a:rPr>
              <a:t>в сравнении с конкурентами? </a:t>
            </a:r>
            <a:endParaRPr sz="288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252aa63ca75_0_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300">
                <a:latin typeface="Arial"/>
                <a:ea typeface="Arial"/>
                <a:cs typeface="Arial"/>
                <a:sym typeface="Arial"/>
              </a:rPr>
              <a:t>Курсы-конкуренты зарекомендовали себя на рынке. Предлагают обучение по низкой цене, 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300">
                <a:latin typeface="Arial"/>
                <a:ea typeface="Arial"/>
                <a:cs typeface="Arial"/>
                <a:sym typeface="Arial"/>
              </a:rPr>
              <a:t>итоговое задание - тестирование или практическая работа, взаимодействие в чате </a:t>
            </a:r>
            <a:r>
              <a:rPr lang="ru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">
                <a:latin typeface="Arial"/>
                <a:ea typeface="Arial"/>
                <a:cs typeface="Arial"/>
                <a:sym typeface="Arial"/>
              </a:rPr>
              <a:t>Что предлагаем мы?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5" name="Google Shape;105;g252aa63ca75_0_15"/>
          <p:cNvSpPr/>
          <p:nvPr/>
        </p:nvSpPr>
        <p:spPr>
          <a:xfrm rot="10800000">
            <a:off x="3658100" y="2623125"/>
            <a:ext cx="1935600" cy="1113900"/>
          </a:xfrm>
          <a:prstGeom prst="leftRigh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52aa63ca75_0_15"/>
          <p:cNvSpPr txBox="1"/>
          <p:nvPr/>
        </p:nvSpPr>
        <p:spPr>
          <a:xfrm>
            <a:off x="5785750" y="2732675"/>
            <a:ext cx="30000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Групповое </a:t>
            </a: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взаимодействие</a:t>
            </a: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режиме реального времени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252aa63ca75_0_15"/>
          <p:cNvSpPr txBox="1"/>
          <p:nvPr/>
        </p:nvSpPr>
        <p:spPr>
          <a:xfrm>
            <a:off x="2975325" y="3923400"/>
            <a:ext cx="30000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Создание</a:t>
            </a: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продукта - цифровое портфолио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252aa63ca75_0_15"/>
          <p:cNvSpPr txBox="1"/>
          <p:nvPr/>
        </p:nvSpPr>
        <p:spPr>
          <a:xfrm>
            <a:off x="528325" y="2732675"/>
            <a:ext cx="30000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Реальная </a:t>
            </a: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практика</a:t>
            </a: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персональная поддержка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>
            <p:ph type="title"/>
          </p:nvPr>
        </p:nvSpPr>
        <p:spPr>
          <a:xfrm>
            <a:off x="1100850" y="393925"/>
            <a:ext cx="6942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ru" sz="3200">
                <a:latin typeface="Arial"/>
                <a:ea typeface="Arial"/>
                <a:cs typeface="Arial"/>
                <a:sym typeface="Arial"/>
              </a:rPr>
              <a:t>Основная идея курса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/>
          <p:nvPr>
            <p:ph idx="1" type="body"/>
          </p:nvPr>
        </p:nvSpPr>
        <p:spPr>
          <a:xfrm>
            <a:off x="311700" y="1011900"/>
            <a:ext cx="85206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ru" sz="1700">
                <a:latin typeface="Arial"/>
                <a:ea typeface="Arial"/>
                <a:cs typeface="Arial"/>
                <a:sym typeface="Arial"/>
              </a:rPr>
              <a:t>Создать базу активности педагога для хранения, переработки и дальнейшего использования материалов (сценарии, презентации, видеоматериалы, задания, карточки и прочее), которые пригодятся для аттестации, участия в конкурсах профессионального мастерства и взаимодействия со всеми заинтересованными участниками образовательного процесса </a:t>
            </a:r>
            <a:endParaRPr sz="2100"/>
          </a:p>
        </p:txBody>
      </p:sp>
      <p:pic>
        <p:nvPicPr>
          <p:cNvPr id="115" name="Google Shape;1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375" y="544600"/>
            <a:ext cx="440595" cy="8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6200" y="2974575"/>
            <a:ext cx="3007800" cy="207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"/>
          <p:cNvSpPr txBox="1"/>
          <p:nvPr/>
        </p:nvSpPr>
        <p:spPr>
          <a:xfrm>
            <a:off x="1361250" y="3834225"/>
            <a:ext cx="3766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ru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Вперед, значит к свершениям! :)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/>
          <p:nvPr>
            <p:ph type="title"/>
          </p:nvPr>
        </p:nvSpPr>
        <p:spPr>
          <a:xfrm>
            <a:off x="311700" y="52350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ru" sz="3400">
                <a:latin typeface="Arial"/>
                <a:ea typeface="Arial"/>
                <a:cs typeface="Arial"/>
                <a:sym typeface="Arial"/>
              </a:rPr>
              <a:t>Новизна </a:t>
            </a: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 txBox="1"/>
          <p:nvPr>
            <p:ph idx="1" type="body"/>
          </p:nvPr>
        </p:nvSpPr>
        <p:spPr>
          <a:xfrm>
            <a:off x="311700" y="67527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8452"/>
              <a:buNone/>
            </a:pPr>
            <a:r>
              <a:t/>
            </a:r>
            <a:endParaRPr sz="2200">
              <a:highlight>
                <a:srgbClr val="FF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486"/>
              <a:buNone/>
            </a:pPr>
            <a:r>
              <a:rPr lang="ru" sz="80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заключается в  разработке вариативной модели цифрового пространства, отвечающего индивидуальным запросам обучающихся</a:t>
            </a:r>
            <a:endParaRPr sz="80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486"/>
              <a:buNone/>
            </a:pPr>
            <a:r>
              <a:rPr lang="ru" sz="80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создание модели конструирования портфолио педагога с учетом психологического (экзистенциального), профессионального и экономического аспектов (для ВКР)   </a:t>
            </a:r>
            <a:r>
              <a:rPr lang="ru" sz="8000"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8000"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8452"/>
              <a:buNone/>
            </a:pPr>
            <a:r>
              <a:t/>
            </a:r>
            <a:endParaRPr sz="2200">
              <a:highlight>
                <a:srgbClr val="FF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8452"/>
              <a:buNone/>
            </a:pPr>
            <a:r>
              <a:rPr lang="ru" sz="2200">
                <a:highlight>
                  <a:srgbClr val="FF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>
              <a:highlight>
                <a:srgbClr val="FF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8452"/>
              <a:buNone/>
            </a:pPr>
            <a:r>
              <a:rPr lang="ru" sz="2200">
                <a:highlight>
                  <a:srgbClr val="FF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</a:t>
            </a:r>
            <a:endParaRPr sz="2200">
              <a:highlight>
                <a:srgbClr val="FF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88452"/>
              <a:buNone/>
            </a:pPr>
            <a:r>
              <a:t/>
            </a:r>
            <a:endParaRPr sz="2200">
              <a:highlight>
                <a:srgbClr val="FF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4174" y="3154174"/>
            <a:ext cx="4209075" cy="19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154175"/>
            <a:ext cx="3661900" cy="19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89700" y="3154175"/>
            <a:ext cx="2254299" cy="19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ru" sz="3400">
                <a:latin typeface="Arial"/>
                <a:ea typeface="Arial"/>
                <a:cs typeface="Arial"/>
                <a:sym typeface="Arial"/>
              </a:rPr>
              <a:t>Этапы проекта </a:t>
            </a: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6"/>
          <p:cNvSpPr txBox="1"/>
          <p:nvPr>
            <p:ph idx="1" type="body"/>
          </p:nvPr>
        </p:nvSpPr>
        <p:spPr>
          <a:xfrm>
            <a:off x="1868200" y="1256825"/>
            <a:ext cx="65148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90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b="1" lang="ru" sz="2000">
                <a:latin typeface="Arial"/>
                <a:ea typeface="Arial"/>
                <a:cs typeface="Arial"/>
                <a:sym typeface="Arial"/>
              </a:rPr>
              <a:t>Этап 1</a:t>
            </a:r>
            <a:r>
              <a:rPr lang="ru" sz="2000">
                <a:latin typeface="Arial"/>
                <a:ea typeface="Arial"/>
                <a:cs typeface="Arial"/>
                <a:sym typeface="Arial"/>
              </a:rPr>
              <a:t>: Проектировочный (октябрь-декабрь 2022 года)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b="1" lang="ru" sz="2000">
                <a:latin typeface="Arial"/>
                <a:ea typeface="Arial"/>
                <a:cs typeface="Arial"/>
                <a:sym typeface="Arial"/>
              </a:rPr>
              <a:t>Этап 2</a:t>
            </a:r>
            <a:r>
              <a:rPr lang="ru" sz="2000">
                <a:latin typeface="Arial"/>
                <a:ea typeface="Arial"/>
                <a:cs typeface="Arial"/>
                <a:sym typeface="Arial"/>
              </a:rPr>
              <a:t>: Технологический (январь – февраль 2023 года)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b="1" lang="ru" sz="2000">
                <a:latin typeface="Arial"/>
                <a:ea typeface="Arial"/>
                <a:cs typeface="Arial"/>
                <a:sym typeface="Arial"/>
              </a:rPr>
              <a:t>Этап 3</a:t>
            </a:r>
            <a:r>
              <a:rPr lang="ru" sz="2000">
                <a:latin typeface="Arial"/>
                <a:ea typeface="Arial"/>
                <a:cs typeface="Arial"/>
                <a:sym typeface="Arial"/>
              </a:rPr>
              <a:t>: Рекламно-информационный (начало марта 2023 года)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700" y="1478050"/>
            <a:ext cx="1023600" cy="98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450" y="2497825"/>
            <a:ext cx="1080100" cy="945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7875" y="3475675"/>
            <a:ext cx="1023600" cy="1000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4f63d2b1e7_0_6"/>
          <p:cNvSpPr txBox="1"/>
          <p:nvPr>
            <p:ph type="title"/>
          </p:nvPr>
        </p:nvSpPr>
        <p:spPr>
          <a:xfrm>
            <a:off x="311700" y="197550"/>
            <a:ext cx="85206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7399"/>
              <a:buNone/>
            </a:pPr>
            <a:r>
              <a:rPr lang="ru" sz="3166">
                <a:latin typeface="Arial"/>
                <a:ea typeface="Arial"/>
                <a:cs typeface="Arial"/>
                <a:sym typeface="Arial"/>
              </a:rPr>
              <a:t>Формат образовательного продукта</a:t>
            </a:r>
            <a:r>
              <a:rPr lang="ru"/>
              <a:t> </a:t>
            </a:r>
            <a:endParaRPr/>
          </a:p>
        </p:txBody>
      </p:sp>
      <p:sp>
        <p:nvSpPr>
          <p:cNvPr id="141" name="Google Shape;141;g24f63d2b1e7_0_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graphicFrame>
        <p:nvGraphicFramePr>
          <p:cNvPr id="142" name="Google Shape;142;g24f63d2b1e7_0_6"/>
          <p:cNvGraphicFramePr/>
          <p:nvPr/>
        </p:nvGraphicFramePr>
        <p:xfrm>
          <a:off x="311700" y="89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{7617C5AD-8161-4401-A592-F55D5AE45399}</a:tableStyleId>
              </a:tblPr>
              <a:tblGrid>
                <a:gridCol w="2952375"/>
                <a:gridCol w="2450050"/>
                <a:gridCol w="3118175"/>
              </a:tblGrid>
              <a:tr h="975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1F1F1F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rgbClr val="1F1F1F"/>
                          </a:solidFill>
                          <a:highlight>
                            <a:srgbClr val="FCE5CD"/>
                          </a:highlight>
                        </a:rPr>
                        <a:t>Логика построения </a:t>
                      </a:r>
                      <a:endParaRPr sz="1800" u="none" cap="none" strike="noStrike">
                        <a:highlight>
                          <a:srgbClr val="FCE5CD"/>
                        </a:highlight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1F1F1F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rgbClr val="1F1F1F"/>
                          </a:solidFill>
                          <a:highlight>
                            <a:srgbClr val="FCE5CD"/>
                          </a:highlight>
                        </a:rPr>
                        <a:t>вебинары, воркшопы, практическая работа</a:t>
                      </a:r>
                      <a:endParaRPr sz="1800" u="none" cap="none" strike="noStrike">
                        <a:highlight>
                          <a:srgbClr val="FCE5CD"/>
                        </a:highlight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rgbClr val="1F1F1F"/>
                          </a:solidFill>
                          <a:highlight>
                            <a:srgbClr val="FCE5CD"/>
                          </a:highlight>
                        </a:rPr>
                        <a:t>Домашнее задание приближает к созданию продукта (выбирай и создавай)</a:t>
                      </a:r>
                      <a:endParaRPr sz="1800" u="none" cap="none" strike="noStrike">
                        <a:highlight>
                          <a:srgbClr val="FCE5CD"/>
                        </a:highlight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</a:tr>
              <a:tr h="1310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1F1F1F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1F1F1F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rgbClr val="1F1F1F"/>
                          </a:solidFill>
                          <a:highlight>
                            <a:srgbClr val="F6B26B"/>
                          </a:highlight>
                        </a:rPr>
                        <a:t>Методологическая технология</a:t>
                      </a:r>
                      <a:endParaRPr sz="1800" u="none" cap="none" strike="noStrike">
                        <a:highlight>
                          <a:srgbClr val="F6B26B"/>
                        </a:highlight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1F1F1F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1F1F1F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rgbClr val="1F1F1F"/>
                          </a:solidFill>
                          <a:highlight>
                            <a:srgbClr val="F6B26B"/>
                          </a:highlight>
                        </a:rPr>
                        <a:t>от результата</a:t>
                      </a:r>
                      <a:endParaRPr sz="1800" u="none" cap="none" strike="noStrike">
                        <a:highlight>
                          <a:srgbClr val="F6B26B"/>
                        </a:highlight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1F1F1F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rgbClr val="1F1F1F"/>
                          </a:solidFill>
                          <a:highlight>
                            <a:srgbClr val="F6B26B"/>
                          </a:highlight>
                        </a:rPr>
                        <a:t>Итоговый продукт - </a:t>
                      </a:r>
                      <a:endParaRPr sz="1300" u="none" cap="none" strike="noStrike">
                        <a:solidFill>
                          <a:srgbClr val="1F1F1F"/>
                        </a:solidFill>
                        <a:highlight>
                          <a:srgbClr val="F6B26B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rgbClr val="1F1F1F"/>
                          </a:solidFill>
                          <a:highlight>
                            <a:srgbClr val="F6B26B"/>
                          </a:highlight>
                        </a:rPr>
                        <a:t>цифровое портфолио педагога</a:t>
                      </a:r>
                      <a:endParaRPr sz="1800" u="none" cap="none" strike="noStrike">
                        <a:highlight>
                          <a:srgbClr val="F6B26B"/>
                        </a:highlight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</a:tr>
              <a:tr h="134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1F1F1F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1F1F1F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rgbClr val="1F1F1F"/>
                          </a:solidFill>
                          <a:highlight>
                            <a:srgbClr val="FFE599"/>
                          </a:highlight>
                        </a:rPr>
                        <a:t>Стратегические технологии</a:t>
                      </a:r>
                      <a:endParaRPr sz="1800" u="none" cap="none" strike="noStrike">
                        <a:highlight>
                          <a:srgbClr val="FFE599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1F1F1F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1F1F1F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rgbClr val="1F1F1F"/>
                          </a:solidFill>
                          <a:highlight>
                            <a:srgbClr val="FFE599"/>
                          </a:highlight>
                        </a:rPr>
                        <a:t>модульное обучение</a:t>
                      </a:r>
                      <a:r>
                        <a:rPr lang="ru" sz="1300" u="none" cap="none" strike="noStrike">
                          <a:solidFill>
                            <a:srgbClr val="1F1F1F"/>
                          </a:solidFill>
                          <a:highlight>
                            <a:srgbClr val="FFFFFF"/>
                          </a:highlight>
                        </a:rPr>
                        <a:t> </a:t>
                      </a:r>
                      <a:endParaRPr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1F1F1F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rgbClr val="1F1F1F"/>
                          </a:solidFill>
                          <a:highlight>
                            <a:srgbClr val="FFE599"/>
                          </a:highlight>
                        </a:rPr>
                        <a:t>Разбивка учебной информации </a:t>
                      </a:r>
                      <a:endParaRPr sz="1300" u="none" cap="none" strike="noStrike">
                        <a:solidFill>
                          <a:srgbClr val="1F1F1F"/>
                        </a:solidFill>
                        <a:highlight>
                          <a:srgbClr val="FFE599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" sz="1300" u="none" cap="none" strike="noStrike">
                          <a:solidFill>
                            <a:srgbClr val="1F1F1F"/>
                          </a:solidFill>
                          <a:highlight>
                            <a:srgbClr val="FFE599"/>
                          </a:highlight>
                        </a:rPr>
                        <a:t>на несколько модулей</a:t>
                      </a:r>
                      <a:endParaRPr sz="1800" u="none" cap="none" strike="noStrike">
                        <a:highlight>
                          <a:srgbClr val="FFE599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